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8" r:id="rId4"/>
    <p:sldId id="267" r:id="rId5"/>
    <p:sldId id="264" r:id="rId6"/>
    <p:sldId id="268" r:id="rId7"/>
    <p:sldId id="266" r:id="rId8"/>
    <p:sldId id="259" r:id="rId9"/>
    <p:sldId id="262" r:id="rId10"/>
    <p:sldId id="265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43"/>
    <p:restoredTop sz="94624"/>
  </p:normalViewPr>
  <p:slideViewPr>
    <p:cSldViewPr snapToGrid="0" snapToObjects="1">
      <p:cViewPr varScale="1">
        <p:scale>
          <a:sx n="95" d="100"/>
          <a:sy n="95" d="100"/>
        </p:scale>
        <p:origin x="20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B3F9-63CF-4E44-9099-591C23EE8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C3C333-4E44-1045-9D74-DC578758D9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34E19D-A8E0-AF44-8EF5-12A88C5FC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F99C8-A9E0-DB45-9363-0C5F40160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9A350-2351-FD46-808E-A0B29905C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053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D7F8D-B8E2-EE4F-9C45-282D43147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2370DC-0801-B548-B470-FC0BC13A97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BE0BF-64D5-3C4A-BD76-CBC6668D3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22EBF-FF06-4D49-A34F-03C4C1447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9EF5F-B095-EA4C-A77A-8786A7DFD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16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58F38F-2A5E-5B44-81B9-4EFAB0443D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B09EA5-A287-2B42-A885-049F1D1919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E6BD6-F219-E74C-A81B-3A00D6FF7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9F5A5-921E-F64F-9D42-FA3320022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4BA26-A488-B948-87E8-0A17D606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98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DF92D-9997-E342-9613-B4A3DDAC7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C2706-C193-8743-BC21-4E7A9E454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FD89C-71CF-5447-839A-DB6DFD3DD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77292-A431-5D49-A7D6-99A0FAB08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18198-BA91-A843-AF42-ABC4C7A00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01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A0A26-3EC0-5D4C-BEAA-8C220F0EC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5E37E-E272-4D4F-94AD-6C903404A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493E9-4155-0D4C-8A88-37E9E009D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0B5F6-1630-C446-9128-37BDCF984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39518-546E-AB45-849E-6CB199312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61ED1-92E9-2346-B3FE-908819433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A8AF9-78B5-0044-B607-022B053C02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85CF63-B558-EA4E-9486-F73D9FFB25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E3E19C-1B56-AF47-ADA2-45284D5DC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E802E-02FD-AB4E-92D5-0B02E8C66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87A139-63DB-BF45-A57D-4CB4E2C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74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66C60-B2FB-BF45-9FFE-AFD9FBAF3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04246-BC76-F542-A24A-19F1FCD66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3F67AC-5DB3-F143-91E1-75110978F9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C9756C-96DE-914A-AADF-D99784B081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1A66D4-C709-6949-BFC9-2B1E10014A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8C9D9B-F8B1-8E4C-BC94-FC3E81DF2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32505F-8C81-834F-8654-108BB07B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BCE2A5-D417-2742-8996-F80364A22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7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342EE-7CD8-F440-AA58-F64909AC8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38C416-D82A-3949-BD85-9922D67E0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9D033-AEBB-5C4D-96DF-3AB1A7AF0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C5654-53AC-0043-B85D-9E057C018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5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99F156-3420-DF4B-8C03-1CCFCEC28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577C63-7FF4-584F-998B-40F8981FE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72B43-C20C-3048-A9C1-407EC7887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64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55CA-53C5-974E-9454-FB700826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E0719-D587-3B42-8808-EA531C44B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456E4-C064-A244-881A-BB2252069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D3047-89C5-3E4E-B753-279DE821E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687A61-8E6C-D04D-8F3C-D1523D569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D4E08B-3705-9F47-8592-7388BF73F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315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F8AE6-F44F-AC4D-A750-182862D4E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20A222-0FCF-1D41-847F-072B0BD339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116E1C-2141-5242-A44B-9DBE689D7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8CF6C1-46FE-EF4F-9EC1-0EF0F5E2A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F49F89-7159-2640-B7C6-CFA60D4CD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B537CA-0C78-8D48-9662-AB11713F9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356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57196B-0517-0A4C-84DD-AAB26573A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512DC-3A92-7240-859B-92427955F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F61A9-9702-3043-B3C4-11BBBB80E2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4E616-ABFF-DF4E-A722-6F6D705B9346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3326E-A0AA-EA43-838A-BAFF861C1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E1DBB-678A-2B4D-919E-52877E099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91121E-5E0F-EE4A-8973-51E72A2C82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632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701B3-C862-F84B-9AC2-240F6B7C24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Ingestion Spark Framework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D2CCF-FA0A-0049-AB18-9B981FB158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DDA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C79A02-4E61-D240-817A-240AD7BE90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2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1"/>
    </mc:Choice>
    <mc:Fallback xmlns="">
      <p:transition spd="slow" advTm="4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8489-1F45-0742-AD5E-9B9DCD300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Invalid Rejection Records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0DCBFC1-D563-314E-BF0F-F6DCCE76AA9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1060"/>
          <a:ext cx="10545764" cy="151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463">
                  <a:extLst>
                    <a:ext uri="{9D8B030D-6E8A-4147-A177-3AD203B41FA5}">
                      <a16:colId xmlns:a16="http://schemas.microsoft.com/office/drawing/2014/main" val="2666991168"/>
                    </a:ext>
                  </a:extLst>
                </a:gridCol>
                <a:gridCol w="844550">
                  <a:extLst>
                    <a:ext uri="{9D8B030D-6E8A-4147-A177-3AD203B41FA5}">
                      <a16:colId xmlns:a16="http://schemas.microsoft.com/office/drawing/2014/main" val="391084297"/>
                    </a:ext>
                  </a:extLst>
                </a:gridCol>
                <a:gridCol w="485775">
                  <a:extLst>
                    <a:ext uri="{9D8B030D-6E8A-4147-A177-3AD203B41FA5}">
                      <a16:colId xmlns:a16="http://schemas.microsoft.com/office/drawing/2014/main" val="2767238617"/>
                    </a:ext>
                  </a:extLst>
                </a:gridCol>
                <a:gridCol w="831850">
                  <a:extLst>
                    <a:ext uri="{9D8B030D-6E8A-4147-A177-3AD203B41FA5}">
                      <a16:colId xmlns:a16="http://schemas.microsoft.com/office/drawing/2014/main" val="2472709549"/>
                    </a:ext>
                  </a:extLst>
                </a:gridCol>
                <a:gridCol w="1504950">
                  <a:extLst>
                    <a:ext uri="{9D8B030D-6E8A-4147-A177-3AD203B41FA5}">
                      <a16:colId xmlns:a16="http://schemas.microsoft.com/office/drawing/2014/main" val="3554779564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942100635"/>
                    </a:ext>
                  </a:extLst>
                </a:gridCol>
                <a:gridCol w="931863">
                  <a:extLst>
                    <a:ext uri="{9D8B030D-6E8A-4147-A177-3AD203B41FA5}">
                      <a16:colId xmlns:a16="http://schemas.microsoft.com/office/drawing/2014/main" val="3280292247"/>
                    </a:ext>
                  </a:extLst>
                </a:gridCol>
                <a:gridCol w="3744913">
                  <a:extLst>
                    <a:ext uri="{9D8B030D-6E8A-4147-A177-3AD203B41FA5}">
                      <a16:colId xmlns:a16="http://schemas.microsoft.com/office/drawing/2014/main" val="26233815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transactionId</a:t>
                      </a:r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custormerId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itemId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amountPaid</a:t>
                      </a:r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datatypechkstat      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nullchkstat      </a:t>
                      </a:r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emptychkstat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Stat</a:t>
                      </a:r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856717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123</a:t>
                      </a:r>
                      <a:endParaRPr lang="en-US" sz="100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500.00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000">
                          <a:effectLst/>
                          <a:latin typeface="Helvetica" pitchFamily="2" charset="0"/>
                        </a:rPr>
                      </a:br>
                      <a:endParaRPr lang="en-US" sz="10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000">
                          <a:effectLst/>
                          <a:latin typeface="Helvetica" pitchFamily="2" charset="0"/>
                        </a:rPr>
                      </a:br>
                      <a:endParaRPr lang="en-US" sz="10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000">
                          <a:effectLst/>
                          <a:latin typeface="Helvetica" pitchFamily="2" charset="0"/>
                        </a:rPr>
                      </a:br>
                      <a:endParaRPr lang="en-US" sz="10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000">
                          <a:effectLst/>
                          <a:latin typeface="Helvetica" pitchFamily="2" charset="0"/>
                        </a:rPr>
                      </a:br>
                      <a:endParaRPr lang="en-US" sz="10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681693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124</a:t>
                      </a:r>
                      <a:endParaRPr lang="en-US" sz="100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null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500.00</a:t>
                      </a:r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itemId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itemId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000">
                          <a:effectLst/>
                          <a:latin typeface="Helvetica" pitchFamily="2" charset="0"/>
                        </a:rPr>
                      </a:br>
                      <a:endParaRPr lang="en-US" sz="10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DataTypeCheck:itemId NullCheck:itemId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266436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125</a:t>
                      </a:r>
                      <a:endParaRPr lang="en-US" sz="100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null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4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xx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customerId~amountPaid</a:t>
                      </a:r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customerId</a:t>
                      </a:r>
                      <a:endParaRPr lang="en-US" sz="10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000">
                          <a:effectLst/>
                          <a:latin typeface="Helvetica" pitchFamily="2" charset="0"/>
                        </a:rPr>
                      </a:br>
                      <a:endParaRPr lang="en-US" sz="10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DataTypeCheck:customerId~amountPaid NullCheck:customerId</a:t>
                      </a:r>
                      <a:endParaRPr lang="en-US" sz="100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904595504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BD74B82-D532-E34A-B319-DF0B332E99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9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0"/>
    </mc:Choice>
    <mc:Fallback xmlns="">
      <p:transition spd="slow" advTm="3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79F44DE-D451-0648-B717-04249113E6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5500004"/>
              </p:ext>
            </p:extLst>
          </p:nvPr>
        </p:nvGraphicFramePr>
        <p:xfrm>
          <a:off x="272143" y="119746"/>
          <a:ext cx="11506199" cy="6618515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649402">
                  <a:extLst>
                    <a:ext uri="{9D8B030D-6E8A-4147-A177-3AD203B41FA5}">
                      <a16:colId xmlns:a16="http://schemas.microsoft.com/office/drawing/2014/main" val="4051683302"/>
                    </a:ext>
                  </a:extLst>
                </a:gridCol>
                <a:gridCol w="389642">
                  <a:extLst>
                    <a:ext uri="{9D8B030D-6E8A-4147-A177-3AD203B41FA5}">
                      <a16:colId xmlns:a16="http://schemas.microsoft.com/office/drawing/2014/main" val="3055733573"/>
                    </a:ext>
                  </a:extLst>
                </a:gridCol>
                <a:gridCol w="982956">
                  <a:extLst>
                    <a:ext uri="{9D8B030D-6E8A-4147-A177-3AD203B41FA5}">
                      <a16:colId xmlns:a16="http://schemas.microsoft.com/office/drawing/2014/main" val="2977416039"/>
                    </a:ext>
                  </a:extLst>
                </a:gridCol>
                <a:gridCol w="401447">
                  <a:extLst>
                    <a:ext uri="{9D8B030D-6E8A-4147-A177-3AD203B41FA5}">
                      <a16:colId xmlns:a16="http://schemas.microsoft.com/office/drawing/2014/main" val="909693835"/>
                    </a:ext>
                  </a:extLst>
                </a:gridCol>
                <a:gridCol w="755666">
                  <a:extLst>
                    <a:ext uri="{9D8B030D-6E8A-4147-A177-3AD203B41FA5}">
                      <a16:colId xmlns:a16="http://schemas.microsoft.com/office/drawing/2014/main" val="538134279"/>
                    </a:ext>
                  </a:extLst>
                </a:gridCol>
                <a:gridCol w="991813">
                  <a:extLst>
                    <a:ext uri="{9D8B030D-6E8A-4147-A177-3AD203B41FA5}">
                      <a16:colId xmlns:a16="http://schemas.microsoft.com/office/drawing/2014/main" val="195963162"/>
                    </a:ext>
                  </a:extLst>
                </a:gridCol>
                <a:gridCol w="991813">
                  <a:extLst>
                    <a:ext uri="{9D8B030D-6E8A-4147-A177-3AD203B41FA5}">
                      <a16:colId xmlns:a16="http://schemas.microsoft.com/office/drawing/2014/main" val="3540785653"/>
                    </a:ext>
                  </a:extLst>
                </a:gridCol>
                <a:gridCol w="897354">
                  <a:extLst>
                    <a:ext uri="{9D8B030D-6E8A-4147-A177-3AD203B41FA5}">
                      <a16:colId xmlns:a16="http://schemas.microsoft.com/office/drawing/2014/main" val="3709325494"/>
                    </a:ext>
                  </a:extLst>
                </a:gridCol>
                <a:gridCol w="4950202">
                  <a:extLst>
                    <a:ext uri="{9D8B030D-6E8A-4147-A177-3AD203B41FA5}">
                      <a16:colId xmlns:a16="http://schemas.microsoft.com/office/drawing/2014/main" val="1519103041"/>
                    </a:ext>
                  </a:extLst>
                </a:gridCol>
                <a:gridCol w="247952">
                  <a:extLst>
                    <a:ext uri="{9D8B030D-6E8A-4147-A177-3AD203B41FA5}">
                      <a16:colId xmlns:a16="http://schemas.microsoft.com/office/drawing/2014/main" val="1613432292"/>
                    </a:ext>
                  </a:extLst>
                </a:gridCol>
                <a:gridCol w="247952">
                  <a:extLst>
                    <a:ext uri="{9D8B030D-6E8A-4147-A177-3AD203B41FA5}">
                      <a16:colId xmlns:a16="http://schemas.microsoft.com/office/drawing/2014/main" val="4025733817"/>
                    </a:ext>
                  </a:extLst>
                </a:gridCol>
              </a:tblGrid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Workflow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16888912"/>
                  </a:ext>
                </a:extLst>
              </a:tr>
              <a:tr h="19266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process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stream &amp; batch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 name given to workflow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process: KafkaConsoleFlow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561821467"/>
                  </a:ext>
                </a:extLst>
              </a:tr>
              <a:tr h="198149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mode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600" u="none" strike="noStrike">
                          <a:effectLst/>
                        </a:rPr>
                        <a:t>Either "batch" which specifies it is batch workflow or "stream" which specifies this is streaming pipeline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mode: stream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652045628"/>
                  </a:ext>
                </a:extLst>
              </a:tr>
              <a:tr h="15097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t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719976979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steps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 sequence of steps to defines batch or streaming pipeline which source, sink and transformations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677154093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Source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Defines type source where data is read from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594071951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Kafka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 Kafka Stream source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09938055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name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readkafka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Uniquely defined name in the pipeline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814229142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model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source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Type of step source/sink/transformation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217214527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format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kafka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Type of source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914514742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from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 name to help to build links between steps in the pipeline where it gets the data from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364658556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label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kafkastream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 name to help to build links between steps in the pipeline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93916098"/>
                  </a:ext>
                </a:extLst>
              </a:tr>
              <a:tr h="382145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options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key-value pairs passed directly to spark as options attribute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  kafka.bootstrap.servers: localhost:9092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  subscribe: census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  startingOffsets: earliest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4114175717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attributes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key-value pairs will direct the spark logic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1701767223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logStatus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 false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Log the process started status into status table/file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841196612"/>
                  </a:ext>
                </a:extLst>
              </a:tr>
              <a:tr h="19266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kafkaSelectExpr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To convert Kafka incoming meesage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kafkaSelectExpr: CAST(value AS STRING) as json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400584141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107154288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Transformation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596725162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name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transkafka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Uniquely defined name in the pipeline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150273918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model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transformation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Type of step source/sink/transformation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600918748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from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kafkastream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 name to help to build links between steps in the pipeline where it gets the data from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459796945"/>
                  </a:ext>
                </a:extLst>
              </a:tr>
              <a:tr h="19266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command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 handler class to take action using the attributes/conversions/incl/post configurations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com.drake.editor.DefaultEditorBuilder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436210038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label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transkafkastream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 name to help to build links between steps in the pipeline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978276031"/>
                  </a:ext>
                </a:extLst>
              </a:tr>
              <a:tr h="571629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attributes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 dirty="0">
                          <a:effectLst/>
                        </a:rPr>
                        <a:t>key-value pairs will be included in the out going </a:t>
                      </a:r>
                      <a:r>
                        <a:rPr lang="en-US" sz="600" u="none" strike="noStrike" dirty="0" err="1">
                          <a:effectLst/>
                        </a:rPr>
                        <a:t>dataframe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attributes: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category: schema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</a:t>
                      </a:r>
                      <a:r>
                        <a:rPr lang="en-US" sz="600" u="none" strike="noStrike" dirty="0" err="1">
                          <a:effectLst/>
                        </a:rPr>
                        <a:t>fromJsonColumn</a:t>
                      </a:r>
                      <a:r>
                        <a:rPr lang="en-US" sz="600" u="none" strike="noStrike" dirty="0">
                          <a:effectLst/>
                        </a:rPr>
                        <a:t>: json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</a:t>
                      </a:r>
                      <a:r>
                        <a:rPr lang="en-US" sz="600" u="none" strike="noStrike" dirty="0" err="1">
                          <a:effectLst/>
                        </a:rPr>
                        <a:t>fromJsonAlias</a:t>
                      </a:r>
                      <a:r>
                        <a:rPr lang="en-US" sz="600" u="none" strike="noStrike" dirty="0">
                          <a:effectLst/>
                        </a:rPr>
                        <a:t>: json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schemaCommand: com.drake.schema.DefaultSchemaBuilder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489879222"/>
                  </a:ext>
                </a:extLst>
              </a:tr>
              <a:tr h="95059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conversions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 dirty="0">
                          <a:effectLst/>
                        </a:rPr>
                        <a:t>key-value pairs to instruct to generate new </a:t>
                      </a:r>
                      <a:r>
                        <a:rPr lang="en-US" sz="600" u="none" strike="noStrike" dirty="0" err="1">
                          <a:effectLst/>
                        </a:rPr>
                        <a:t>dataframe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conversions: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- </a:t>
                      </a:r>
                      <a:r>
                        <a:rPr lang="en-US" sz="600" u="none" strike="noStrike" dirty="0" err="1">
                          <a:effectLst/>
                        </a:rPr>
                        <a:t>seq</a:t>
                      </a:r>
                      <a:r>
                        <a:rPr lang="en-US" sz="600" u="none" strike="noStrike" dirty="0">
                          <a:effectLst/>
                        </a:rPr>
                        <a:t>: '1'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  category: </a:t>
                      </a:r>
                      <a:r>
                        <a:rPr lang="en-US" sz="600" u="none" strike="noStrike" dirty="0" err="1">
                          <a:effectLst/>
                        </a:rPr>
                        <a:t>sql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  </a:t>
                      </a:r>
                      <a:r>
                        <a:rPr lang="en-US" sz="600" u="none" strike="noStrike" dirty="0" err="1">
                          <a:effectLst/>
                        </a:rPr>
                        <a:t>currentTempView</a:t>
                      </a:r>
                      <a:r>
                        <a:rPr lang="en-US" sz="600" u="none" strike="noStrike" dirty="0">
                          <a:effectLst/>
                        </a:rPr>
                        <a:t>: census_02_1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  </a:t>
                      </a:r>
                      <a:r>
                        <a:rPr lang="en-US" sz="600" u="none" strike="noStrike" dirty="0" err="1">
                          <a:effectLst/>
                        </a:rPr>
                        <a:t>sql</a:t>
                      </a:r>
                      <a:r>
                        <a:rPr lang="en-US" sz="600" u="none" strike="noStrike" dirty="0">
                          <a:effectLst/>
                        </a:rPr>
                        <a:t>: select * from census_02_1 where age &gt; 50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- </a:t>
                      </a:r>
                      <a:r>
                        <a:rPr lang="en-US" sz="600" u="none" strike="noStrike" dirty="0" err="1">
                          <a:effectLst/>
                        </a:rPr>
                        <a:t>seq</a:t>
                      </a:r>
                      <a:r>
                        <a:rPr lang="en-US" sz="600" u="none" strike="noStrike" dirty="0">
                          <a:effectLst/>
                        </a:rPr>
                        <a:t>: '2'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  category: </a:t>
                      </a:r>
                      <a:r>
                        <a:rPr lang="en-US" sz="600" u="none" strike="noStrike" dirty="0" err="1">
                          <a:effectLst/>
                        </a:rPr>
                        <a:t>sql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  </a:t>
                      </a:r>
                      <a:r>
                        <a:rPr lang="en-US" sz="600" u="none" strike="noStrike" dirty="0" err="1">
                          <a:effectLst/>
                        </a:rPr>
                        <a:t>currentTempView</a:t>
                      </a:r>
                      <a:r>
                        <a:rPr lang="en-US" sz="600" u="none" strike="noStrike" dirty="0">
                          <a:effectLst/>
                        </a:rPr>
                        <a:t>: census_02_2</a:t>
                      </a:r>
                      <a:br>
                        <a:rPr lang="en-US" sz="600" u="none" strike="noStrike" dirty="0">
                          <a:effectLst/>
                        </a:rPr>
                      </a:br>
                      <a:r>
                        <a:rPr lang="en-US" sz="600" u="none" strike="noStrike" dirty="0">
                          <a:effectLst/>
                        </a:rPr>
                        <a:t>        </a:t>
                      </a:r>
                      <a:r>
                        <a:rPr lang="en-US" sz="600" u="none" strike="noStrike" dirty="0" err="1">
                          <a:effectLst/>
                        </a:rPr>
                        <a:t>sql</a:t>
                      </a:r>
                      <a:r>
                        <a:rPr lang="en-US" sz="600" u="none" strike="noStrike" dirty="0">
                          <a:effectLst/>
                        </a:rPr>
                        <a:t>: select * from census_02_2 where age &gt; 90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380904783"/>
                  </a:ext>
                </a:extLst>
              </a:tr>
              <a:tr h="287402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include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key-value pairs will be included in the out going dataframe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process_dt: "$readfile#fileDt"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process_hr: "$readfile#fileHr"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482456588"/>
                  </a:ext>
                </a:extLst>
              </a:tr>
              <a:tr h="382145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post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600" u="none" strike="noStrike">
                          <a:effectLst/>
                        </a:rPr>
                        <a:t>key-value pairs will be included in the out going dataframe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category: sql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  currentTempView: census_01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  sql: select * from census_01 where age &lt;= 50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49570415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901661127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Sink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4134049010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name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sinkkafka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Uniquely defined name in the pipeline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240868380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model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sink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Type of step source/sink/transformation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541268533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from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transkafkastream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A name to help to build links between steps in the pipeline where it gets the data from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1364140087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format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orc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Type of data format to be written as to sink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1325020566"/>
                  </a:ext>
                </a:extLst>
              </a:tr>
              <a:tr h="476887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options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key-value pairs passed directly to spark as options attribute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  numRows: 5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  truncate: 'false'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  path: output/census02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      checkpointLocation: output/cpcensus02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260751066"/>
                  </a:ext>
                </a:extLst>
              </a:tr>
              <a:tr h="192660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attributes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stream &amp; batch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key-value pairs will direct the spark logic</a:t>
                      </a:r>
                      <a:br>
                        <a:rPr lang="en-US" sz="600" u="none" strike="noStrike">
                          <a:effectLst/>
                        </a:rPr>
                      </a:br>
                      <a:r>
                        <a:rPr lang="en-US" sz="600" u="none" strike="noStrike">
                          <a:effectLst/>
                        </a:rPr>
                        <a:t>trigger: 10 seconds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780922081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3406731559"/>
                  </a:ext>
                </a:extLst>
              </a:tr>
              <a:tr h="97918"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>
                          <a:effectLst/>
                        </a:rPr>
                        <a:t> </a:t>
                      </a:r>
                      <a:endParaRPr lang="en-US" sz="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600" u="none" strike="noStrike" dirty="0">
                          <a:effectLst/>
                        </a:rPr>
                        <a:t> 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3065" marR="3065" marT="3065" marB="0" anchor="b"/>
                </a:tc>
                <a:extLst>
                  <a:ext uri="{0D108BD9-81ED-4DB2-BD59-A6C34878D82A}">
                    <a16:rowId xmlns:a16="http://schemas.microsoft.com/office/drawing/2014/main" val="4176859834"/>
                  </a:ext>
                </a:extLst>
              </a:tr>
            </a:tbl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0474D3A-3557-404B-BE66-FE8AAF3943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339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6"/>
    </mc:Choice>
    <mc:Fallback xmlns="">
      <p:transition spd="slow" advTm="4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4B194-ABEB-054F-B3B2-932AA9EA0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3189"/>
          </a:xfrm>
        </p:spPr>
        <p:txBody>
          <a:bodyPr>
            <a:normAutofit/>
          </a:bodyPr>
          <a:lstStyle/>
          <a:p>
            <a:r>
              <a:rPr lang="en-US" sz="3600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E3B4B-5C22-AC4D-B318-69E0D3662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8943"/>
            <a:ext cx="10515600" cy="4838020"/>
          </a:xfrm>
        </p:spPr>
        <p:txBody>
          <a:bodyPr>
            <a:normAutofit/>
          </a:bodyPr>
          <a:lstStyle/>
          <a:p>
            <a:r>
              <a:rPr lang="en-US" dirty="0"/>
              <a:t>Config driven workflow (json/yaml)</a:t>
            </a:r>
          </a:p>
          <a:p>
            <a:r>
              <a:rPr lang="en-US" dirty="0"/>
              <a:t>Spark execution enabled</a:t>
            </a:r>
          </a:p>
          <a:p>
            <a:r>
              <a:rPr lang="en-US" dirty="0"/>
              <a:t>Multiple Source and Sink formats</a:t>
            </a:r>
          </a:p>
          <a:p>
            <a:r>
              <a:rPr lang="en-US" dirty="0"/>
              <a:t>Support transformations</a:t>
            </a:r>
          </a:p>
          <a:p>
            <a:r>
              <a:rPr lang="en-US" dirty="0"/>
              <a:t>Supports stateful multi step workflow</a:t>
            </a:r>
          </a:p>
          <a:p>
            <a:r>
              <a:rPr lang="en-US" dirty="0"/>
              <a:t>Logging</a:t>
            </a:r>
          </a:p>
          <a:p>
            <a:r>
              <a:rPr lang="en-US" dirty="0"/>
              <a:t>Validation</a:t>
            </a:r>
          </a:p>
          <a:p>
            <a:r>
              <a:rPr lang="en-US" dirty="0"/>
              <a:t>Data Quality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FE2A4D6-C743-274F-8D08-04D150832F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073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28"/>
    </mc:Choice>
    <mc:Fallback xmlns="">
      <p:transition spd="slow" advTm="5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E6003-FA22-6946-BBC3-67360EAB2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771" y="239484"/>
            <a:ext cx="10515600" cy="617220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7CE39EF-2315-2B42-91F5-3F804D377BD0}"/>
              </a:ext>
            </a:extLst>
          </p:cNvPr>
          <p:cNvSpPr/>
          <p:nvPr/>
        </p:nvSpPr>
        <p:spPr>
          <a:xfrm>
            <a:off x="1502229" y="1461407"/>
            <a:ext cx="9046028" cy="4452256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ound Same Side Corner Rectangle 44">
            <a:extLst>
              <a:ext uri="{FF2B5EF4-FFF2-40B4-BE49-F238E27FC236}">
                <a16:creationId xmlns:a16="http://schemas.microsoft.com/office/drawing/2014/main" id="{88C48DE5-D548-9147-B166-CBD1A75422EA}"/>
              </a:ext>
            </a:extLst>
          </p:cNvPr>
          <p:cNvSpPr/>
          <p:nvPr/>
        </p:nvSpPr>
        <p:spPr>
          <a:xfrm>
            <a:off x="2939143" y="2459504"/>
            <a:ext cx="6553199" cy="424548"/>
          </a:xfrm>
          <a:prstGeom prst="round2Same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Ingestion Framework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EEE821D-B7D6-0B4B-B6EF-7CDD4A4BFE26}"/>
              </a:ext>
            </a:extLst>
          </p:cNvPr>
          <p:cNvSpPr/>
          <p:nvPr/>
        </p:nvSpPr>
        <p:spPr>
          <a:xfrm>
            <a:off x="2939143" y="2886045"/>
            <a:ext cx="6553199" cy="2510548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77CAF25-DCB7-E84B-96E4-152517AFAFA4}"/>
              </a:ext>
            </a:extLst>
          </p:cNvPr>
          <p:cNvSpPr/>
          <p:nvPr/>
        </p:nvSpPr>
        <p:spPr>
          <a:xfrm>
            <a:off x="3541626" y="3679976"/>
            <a:ext cx="1212048" cy="45584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ReadSource</a:t>
            </a:r>
            <a:endParaRPr lang="en-US" sz="1600" dirty="0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045CF395-6A4E-0D47-9EE9-74817C24F73A}"/>
              </a:ext>
            </a:extLst>
          </p:cNvPr>
          <p:cNvSpPr/>
          <p:nvPr/>
        </p:nvSpPr>
        <p:spPr>
          <a:xfrm>
            <a:off x="7180411" y="3694268"/>
            <a:ext cx="1302373" cy="44155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WriteSink</a:t>
            </a:r>
            <a:endParaRPr lang="en-US" dirty="0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AE75D6-4A3D-6E46-9BF6-F6E2078FFB89}"/>
              </a:ext>
            </a:extLst>
          </p:cNvPr>
          <p:cNvSpPr/>
          <p:nvPr/>
        </p:nvSpPr>
        <p:spPr>
          <a:xfrm>
            <a:off x="5231284" y="3679976"/>
            <a:ext cx="1396770" cy="455842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Transformation</a:t>
            </a:r>
          </a:p>
        </p:txBody>
      </p:sp>
      <p:sp>
        <p:nvSpPr>
          <p:cNvPr id="67" name="Snip Single Corner Rectangle 66">
            <a:extLst>
              <a:ext uri="{FF2B5EF4-FFF2-40B4-BE49-F238E27FC236}">
                <a16:creationId xmlns:a16="http://schemas.microsoft.com/office/drawing/2014/main" id="{E4B31687-658E-574C-8914-0184D75D3864}"/>
              </a:ext>
            </a:extLst>
          </p:cNvPr>
          <p:cNvSpPr/>
          <p:nvPr/>
        </p:nvSpPr>
        <p:spPr>
          <a:xfrm>
            <a:off x="3080656" y="2141558"/>
            <a:ext cx="1023257" cy="310247"/>
          </a:xfrm>
          <a:prstGeom prst="snip1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Workflow (json/yaml)</a:t>
            </a:r>
          </a:p>
        </p:txBody>
      </p:sp>
      <p:sp>
        <p:nvSpPr>
          <p:cNvPr id="70" name="Snip Single Corner Rectangle 69">
            <a:extLst>
              <a:ext uri="{FF2B5EF4-FFF2-40B4-BE49-F238E27FC236}">
                <a16:creationId xmlns:a16="http://schemas.microsoft.com/office/drawing/2014/main" id="{5B19C1FA-8756-4B42-8A8E-7103572B860D}"/>
              </a:ext>
            </a:extLst>
          </p:cNvPr>
          <p:cNvSpPr/>
          <p:nvPr/>
        </p:nvSpPr>
        <p:spPr>
          <a:xfrm>
            <a:off x="4201885" y="2152444"/>
            <a:ext cx="1023257" cy="310247"/>
          </a:xfrm>
          <a:prstGeom prst="snip1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Validation (hdfs/hive)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0FE1437B-F90E-BA45-8601-2EDC6751222A}"/>
              </a:ext>
            </a:extLst>
          </p:cNvPr>
          <p:cNvSpPr txBox="1">
            <a:spLocks/>
          </p:cNvSpPr>
          <p:nvPr/>
        </p:nvSpPr>
        <p:spPr>
          <a:xfrm>
            <a:off x="896713" y="216579"/>
            <a:ext cx="10515600" cy="5928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Component Diagram</a:t>
            </a:r>
          </a:p>
        </p:txBody>
      </p:sp>
      <p:pic>
        <p:nvPicPr>
          <p:cNvPr id="72" name="Audio 71">
            <a:hlinkClick r:id="" action="ppaction://media"/>
            <a:extLst>
              <a:ext uri="{FF2B5EF4-FFF2-40B4-BE49-F238E27FC236}">
                <a16:creationId xmlns:a16="http://schemas.microsoft.com/office/drawing/2014/main" id="{8CBE003A-10A5-9E4F-94AC-2543170782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A32E996F-66ED-5842-BCA0-E15CFB464917}"/>
              </a:ext>
            </a:extLst>
          </p:cNvPr>
          <p:cNvSpPr/>
          <p:nvPr/>
        </p:nvSpPr>
        <p:spPr>
          <a:xfrm>
            <a:off x="3694026" y="3832376"/>
            <a:ext cx="1212048" cy="45584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ReadSource</a:t>
            </a:r>
            <a:endParaRPr lang="en-US" sz="1600" dirty="0"/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7FED1559-1206-344E-98C0-BAC1ECB2EFB7}"/>
              </a:ext>
            </a:extLst>
          </p:cNvPr>
          <p:cNvSpPr/>
          <p:nvPr/>
        </p:nvSpPr>
        <p:spPr>
          <a:xfrm>
            <a:off x="3846426" y="3984776"/>
            <a:ext cx="1212048" cy="45584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ReadSource</a:t>
            </a:r>
            <a:endParaRPr lang="en-US" sz="1600" dirty="0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033A3A60-EC0A-0C45-8ACD-0F65307254E4}"/>
              </a:ext>
            </a:extLst>
          </p:cNvPr>
          <p:cNvSpPr/>
          <p:nvPr/>
        </p:nvSpPr>
        <p:spPr>
          <a:xfrm>
            <a:off x="5383684" y="3832376"/>
            <a:ext cx="1396770" cy="455842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Transformation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DD66B684-F828-2143-B20E-2211FA9B9052}"/>
              </a:ext>
            </a:extLst>
          </p:cNvPr>
          <p:cNvSpPr/>
          <p:nvPr/>
        </p:nvSpPr>
        <p:spPr>
          <a:xfrm>
            <a:off x="5536084" y="3984776"/>
            <a:ext cx="1396770" cy="455842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Transformation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8002947-1542-5B48-8764-33F359C03F5D}"/>
              </a:ext>
            </a:extLst>
          </p:cNvPr>
          <p:cNvSpPr/>
          <p:nvPr/>
        </p:nvSpPr>
        <p:spPr>
          <a:xfrm>
            <a:off x="7332811" y="3846668"/>
            <a:ext cx="1302373" cy="44155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WriteSink</a:t>
            </a:r>
            <a:endParaRPr lang="en-US" dirty="0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DD50687B-CA33-CF43-AC6E-A76B5235A915}"/>
              </a:ext>
            </a:extLst>
          </p:cNvPr>
          <p:cNvSpPr/>
          <p:nvPr/>
        </p:nvSpPr>
        <p:spPr>
          <a:xfrm>
            <a:off x="7485211" y="3999068"/>
            <a:ext cx="1302373" cy="44155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WriteSink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57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30"/>
    </mc:Choice>
    <mc:Fallback xmlns="">
      <p:transition spd="slow" advTm="7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E6003-FA22-6946-BBC3-67360EAB2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771" y="239485"/>
            <a:ext cx="10515600" cy="535577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717330-80F7-4A48-9D3C-E01DA211A878}"/>
              </a:ext>
            </a:extLst>
          </p:cNvPr>
          <p:cNvSpPr/>
          <p:nvPr/>
        </p:nvSpPr>
        <p:spPr>
          <a:xfrm>
            <a:off x="1398135" y="1058634"/>
            <a:ext cx="1632858" cy="4855029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54DF69-9B80-8D4D-9DC1-433094549198}"/>
              </a:ext>
            </a:extLst>
          </p:cNvPr>
          <p:cNvSpPr/>
          <p:nvPr/>
        </p:nvSpPr>
        <p:spPr>
          <a:xfrm>
            <a:off x="1447119" y="1123949"/>
            <a:ext cx="1529444" cy="33745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Source Systems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0FDEC8-7765-F941-8F68-2B9EEDB54623}"/>
              </a:ext>
            </a:extLst>
          </p:cNvPr>
          <p:cNvSpPr/>
          <p:nvPr/>
        </p:nvSpPr>
        <p:spPr>
          <a:xfrm>
            <a:off x="9284832" y="1058635"/>
            <a:ext cx="1632858" cy="4855028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9B9292C-CC98-5848-9B64-63EAC3E3E3DD}"/>
              </a:ext>
            </a:extLst>
          </p:cNvPr>
          <p:cNvSpPr/>
          <p:nvPr/>
        </p:nvSpPr>
        <p:spPr>
          <a:xfrm>
            <a:off x="9336539" y="1123949"/>
            <a:ext cx="1529444" cy="33745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Business Layer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5F77CA3-4AA8-444B-A6C5-D898689561F5}"/>
              </a:ext>
            </a:extLst>
          </p:cNvPr>
          <p:cNvSpPr/>
          <p:nvPr/>
        </p:nvSpPr>
        <p:spPr>
          <a:xfrm>
            <a:off x="3357562" y="1123949"/>
            <a:ext cx="5595257" cy="33745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Data Lake Platform</a:t>
            </a:r>
          </a:p>
        </p:txBody>
      </p:sp>
      <p:sp>
        <p:nvSpPr>
          <p:cNvPr id="13" name="Round Same Side Corner Rectangle 12">
            <a:extLst>
              <a:ext uri="{FF2B5EF4-FFF2-40B4-BE49-F238E27FC236}">
                <a16:creationId xmlns:a16="http://schemas.microsoft.com/office/drawing/2014/main" id="{4E6DAD1C-FEA1-394F-BDC5-168793919A90}"/>
              </a:ext>
            </a:extLst>
          </p:cNvPr>
          <p:cNvSpPr/>
          <p:nvPr/>
        </p:nvSpPr>
        <p:spPr>
          <a:xfrm>
            <a:off x="1702933" y="1733548"/>
            <a:ext cx="1023258" cy="293914"/>
          </a:xfrm>
          <a:prstGeom prst="round2Same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Databases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Round Same Side Corner Rectangle 14">
            <a:extLst>
              <a:ext uri="{FF2B5EF4-FFF2-40B4-BE49-F238E27FC236}">
                <a16:creationId xmlns:a16="http://schemas.microsoft.com/office/drawing/2014/main" id="{962BC731-14AF-3A49-B49C-78B2E6F68D1B}"/>
              </a:ext>
            </a:extLst>
          </p:cNvPr>
          <p:cNvSpPr/>
          <p:nvPr/>
        </p:nvSpPr>
        <p:spPr>
          <a:xfrm>
            <a:off x="1674370" y="3175894"/>
            <a:ext cx="1023258" cy="293914"/>
          </a:xfrm>
          <a:prstGeom prst="round2Same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Files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Round Same Side Corner Rectangle 20">
            <a:extLst>
              <a:ext uri="{FF2B5EF4-FFF2-40B4-BE49-F238E27FC236}">
                <a16:creationId xmlns:a16="http://schemas.microsoft.com/office/drawing/2014/main" id="{377FA05E-3A7D-2E43-979F-80F2C0BDD3D4}"/>
              </a:ext>
            </a:extLst>
          </p:cNvPr>
          <p:cNvSpPr/>
          <p:nvPr/>
        </p:nvSpPr>
        <p:spPr>
          <a:xfrm>
            <a:off x="1629456" y="4623713"/>
            <a:ext cx="1023258" cy="293914"/>
          </a:xfrm>
          <a:prstGeom prst="round2Same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Queues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329B8B6-1A72-FA45-9F89-387925272D80}"/>
              </a:ext>
            </a:extLst>
          </p:cNvPr>
          <p:cNvSpPr/>
          <p:nvPr/>
        </p:nvSpPr>
        <p:spPr>
          <a:xfrm>
            <a:off x="1702934" y="2027462"/>
            <a:ext cx="1023258" cy="6912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Magnetic Disk 26">
            <a:extLst>
              <a:ext uri="{FF2B5EF4-FFF2-40B4-BE49-F238E27FC236}">
                <a16:creationId xmlns:a16="http://schemas.microsoft.com/office/drawing/2014/main" id="{9060AF5B-2385-C94A-A846-8D931EDDC554}"/>
              </a:ext>
            </a:extLst>
          </p:cNvPr>
          <p:cNvSpPr/>
          <p:nvPr/>
        </p:nvSpPr>
        <p:spPr>
          <a:xfrm>
            <a:off x="1953310" y="2158090"/>
            <a:ext cx="250371" cy="310246"/>
          </a:xfrm>
          <a:prstGeom prst="flowChartMagneticDisk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agnetic Disk 27">
            <a:extLst>
              <a:ext uri="{FF2B5EF4-FFF2-40B4-BE49-F238E27FC236}">
                <a16:creationId xmlns:a16="http://schemas.microsoft.com/office/drawing/2014/main" id="{AFFE0B79-81E4-C342-9712-6F42EF2C996A}"/>
              </a:ext>
            </a:extLst>
          </p:cNvPr>
          <p:cNvSpPr/>
          <p:nvPr/>
        </p:nvSpPr>
        <p:spPr>
          <a:xfrm>
            <a:off x="2094824" y="2256060"/>
            <a:ext cx="250371" cy="310246"/>
          </a:xfrm>
          <a:prstGeom prst="flowChartMagneticDisk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99BC5F-8B92-8240-9313-32214C63862A}"/>
              </a:ext>
            </a:extLst>
          </p:cNvPr>
          <p:cNvSpPr/>
          <p:nvPr/>
        </p:nvSpPr>
        <p:spPr>
          <a:xfrm>
            <a:off x="1674370" y="3475259"/>
            <a:ext cx="1023258" cy="6912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Snip Single Corner Rectangle 29">
            <a:extLst>
              <a:ext uri="{FF2B5EF4-FFF2-40B4-BE49-F238E27FC236}">
                <a16:creationId xmlns:a16="http://schemas.microsoft.com/office/drawing/2014/main" id="{50CD242B-5E49-234A-AB82-2D9D93D2B3BA}"/>
              </a:ext>
            </a:extLst>
          </p:cNvPr>
          <p:cNvSpPr/>
          <p:nvPr/>
        </p:nvSpPr>
        <p:spPr>
          <a:xfrm>
            <a:off x="1879842" y="3575943"/>
            <a:ext cx="300720" cy="223164"/>
          </a:xfrm>
          <a:prstGeom prst="snip1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Snip Single Corner Rectangle 30">
            <a:extLst>
              <a:ext uri="{FF2B5EF4-FFF2-40B4-BE49-F238E27FC236}">
                <a16:creationId xmlns:a16="http://schemas.microsoft.com/office/drawing/2014/main" id="{330EB86F-EE39-BA4E-AD40-630E85860D0D}"/>
              </a:ext>
            </a:extLst>
          </p:cNvPr>
          <p:cNvSpPr/>
          <p:nvPr/>
        </p:nvSpPr>
        <p:spPr>
          <a:xfrm>
            <a:off x="2032242" y="3728343"/>
            <a:ext cx="300720" cy="223164"/>
          </a:xfrm>
          <a:prstGeom prst="snip1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7B2B33A-37E1-F54F-8EFB-4168EB21237F}"/>
              </a:ext>
            </a:extLst>
          </p:cNvPr>
          <p:cNvSpPr/>
          <p:nvPr/>
        </p:nvSpPr>
        <p:spPr>
          <a:xfrm>
            <a:off x="1629456" y="4917619"/>
            <a:ext cx="1023258" cy="6912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Direct Access Storage 33">
            <a:extLst>
              <a:ext uri="{FF2B5EF4-FFF2-40B4-BE49-F238E27FC236}">
                <a16:creationId xmlns:a16="http://schemas.microsoft.com/office/drawing/2014/main" id="{1546618D-F1CE-274B-A00D-82810D8848AA}"/>
              </a:ext>
            </a:extLst>
          </p:cNvPr>
          <p:cNvSpPr/>
          <p:nvPr/>
        </p:nvSpPr>
        <p:spPr>
          <a:xfrm>
            <a:off x="1738998" y="5012891"/>
            <a:ext cx="552450" cy="185042"/>
          </a:xfrm>
          <a:prstGeom prst="flowChartMagneticDrum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irect Access Storage 34">
            <a:extLst>
              <a:ext uri="{FF2B5EF4-FFF2-40B4-BE49-F238E27FC236}">
                <a16:creationId xmlns:a16="http://schemas.microsoft.com/office/drawing/2014/main" id="{1389E791-98CF-F043-B9A3-79BEB2AB6DC2}"/>
              </a:ext>
            </a:extLst>
          </p:cNvPr>
          <p:cNvSpPr/>
          <p:nvPr/>
        </p:nvSpPr>
        <p:spPr>
          <a:xfrm>
            <a:off x="1891398" y="5165291"/>
            <a:ext cx="552450" cy="185042"/>
          </a:xfrm>
          <a:prstGeom prst="flowChartMagneticDrum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FA50D61-E81D-5E43-B443-5BEC63D1059C}"/>
              </a:ext>
            </a:extLst>
          </p:cNvPr>
          <p:cNvSpPr/>
          <p:nvPr/>
        </p:nvSpPr>
        <p:spPr>
          <a:xfrm>
            <a:off x="9558335" y="1888666"/>
            <a:ext cx="1085852" cy="579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Business</a:t>
            </a:r>
          </a:p>
          <a:p>
            <a:pPr algn="ctr"/>
            <a:r>
              <a:rPr lang="en-US" sz="1400" b="1" dirty="0"/>
              <a:t>Intelligence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64D3A9E-2B68-7744-8AF3-A16744379C12}"/>
              </a:ext>
            </a:extLst>
          </p:cNvPr>
          <p:cNvSpPr/>
          <p:nvPr/>
        </p:nvSpPr>
        <p:spPr>
          <a:xfrm>
            <a:off x="9558335" y="2944564"/>
            <a:ext cx="1085852" cy="579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Data Analytics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9261E44-9D80-A740-A942-EC89EAFFDFD1}"/>
              </a:ext>
            </a:extLst>
          </p:cNvPr>
          <p:cNvSpPr/>
          <p:nvPr/>
        </p:nvSpPr>
        <p:spPr>
          <a:xfrm>
            <a:off x="9558334" y="4020854"/>
            <a:ext cx="1085852" cy="57967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Data Feeds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7CE39EF-2315-2B42-91F5-3F804D377BD0}"/>
              </a:ext>
            </a:extLst>
          </p:cNvPr>
          <p:cNvSpPr/>
          <p:nvPr/>
        </p:nvSpPr>
        <p:spPr>
          <a:xfrm>
            <a:off x="3357561" y="1461407"/>
            <a:ext cx="5593905" cy="4452256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ound Same Side Corner Rectangle 41">
            <a:extLst>
              <a:ext uri="{FF2B5EF4-FFF2-40B4-BE49-F238E27FC236}">
                <a16:creationId xmlns:a16="http://schemas.microsoft.com/office/drawing/2014/main" id="{7433777D-6D08-0545-9171-3C1F0C44BA6F}"/>
              </a:ext>
            </a:extLst>
          </p:cNvPr>
          <p:cNvSpPr/>
          <p:nvPr/>
        </p:nvSpPr>
        <p:spPr>
          <a:xfrm>
            <a:off x="3597042" y="1613055"/>
            <a:ext cx="2213895" cy="414407"/>
          </a:xfrm>
          <a:prstGeom prst="round2Same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Stage Area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CFBFE01-4396-9247-9093-DE3E4A8977F0}"/>
              </a:ext>
            </a:extLst>
          </p:cNvPr>
          <p:cNvSpPr/>
          <p:nvPr/>
        </p:nvSpPr>
        <p:spPr>
          <a:xfrm>
            <a:off x="3597044" y="2027463"/>
            <a:ext cx="2215246" cy="1298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HDFS/HIVE</a:t>
            </a:r>
          </a:p>
        </p:txBody>
      </p:sp>
      <p:sp>
        <p:nvSpPr>
          <p:cNvPr id="45" name="Round Same Side Corner Rectangle 44">
            <a:extLst>
              <a:ext uri="{FF2B5EF4-FFF2-40B4-BE49-F238E27FC236}">
                <a16:creationId xmlns:a16="http://schemas.microsoft.com/office/drawing/2014/main" id="{88C48DE5-D548-9147-B166-CBD1A75422EA}"/>
              </a:ext>
            </a:extLst>
          </p:cNvPr>
          <p:cNvSpPr/>
          <p:nvPr/>
        </p:nvSpPr>
        <p:spPr>
          <a:xfrm>
            <a:off x="3613403" y="3892356"/>
            <a:ext cx="5132586" cy="424548"/>
          </a:xfrm>
          <a:prstGeom prst="round2Same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Ingestion Framework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EEE821D-B7D6-0B4B-B6EF-7CDD4A4BFE26}"/>
              </a:ext>
            </a:extLst>
          </p:cNvPr>
          <p:cNvSpPr/>
          <p:nvPr/>
        </p:nvSpPr>
        <p:spPr>
          <a:xfrm>
            <a:off x="3614756" y="4308011"/>
            <a:ext cx="5131233" cy="1377051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B77CAF25-DCB7-E84B-96E4-152517AFAFA4}"/>
              </a:ext>
            </a:extLst>
          </p:cNvPr>
          <p:cNvSpPr/>
          <p:nvPr/>
        </p:nvSpPr>
        <p:spPr>
          <a:xfrm>
            <a:off x="3682613" y="4665201"/>
            <a:ext cx="1212048" cy="45584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ReadSource</a:t>
            </a:r>
            <a:endParaRPr lang="en-US" sz="1600" dirty="0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045CF395-6A4E-0D47-9EE9-74817C24F73A}"/>
              </a:ext>
            </a:extLst>
          </p:cNvPr>
          <p:cNvSpPr/>
          <p:nvPr/>
        </p:nvSpPr>
        <p:spPr>
          <a:xfrm>
            <a:off x="7365547" y="4626376"/>
            <a:ext cx="1302373" cy="44155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WriteSink</a:t>
            </a:r>
            <a:endParaRPr lang="en-US" dirty="0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8DAE75D6-4A3D-6E46-9BF6-F6E2078FFB89}"/>
              </a:ext>
            </a:extLst>
          </p:cNvPr>
          <p:cNvSpPr/>
          <p:nvPr/>
        </p:nvSpPr>
        <p:spPr>
          <a:xfrm>
            <a:off x="5318356" y="4612084"/>
            <a:ext cx="1396770" cy="455842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Transformation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83645FCD-23C6-0246-9CA6-E572F5932933}"/>
              </a:ext>
            </a:extLst>
          </p:cNvPr>
          <p:cNvSpPr/>
          <p:nvPr/>
        </p:nvSpPr>
        <p:spPr>
          <a:xfrm>
            <a:off x="5629282" y="4949542"/>
            <a:ext cx="1357993" cy="455842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Transformation</a:t>
            </a:r>
          </a:p>
        </p:txBody>
      </p:sp>
      <p:sp>
        <p:nvSpPr>
          <p:cNvPr id="62" name="Round Same Side Corner Rectangle 61">
            <a:extLst>
              <a:ext uri="{FF2B5EF4-FFF2-40B4-BE49-F238E27FC236}">
                <a16:creationId xmlns:a16="http://schemas.microsoft.com/office/drawing/2014/main" id="{965BF9C9-B397-3943-88EB-F26E597D8DEE}"/>
              </a:ext>
            </a:extLst>
          </p:cNvPr>
          <p:cNvSpPr/>
          <p:nvPr/>
        </p:nvSpPr>
        <p:spPr>
          <a:xfrm>
            <a:off x="6349780" y="1613055"/>
            <a:ext cx="2396209" cy="414407"/>
          </a:xfrm>
          <a:prstGeom prst="round2Same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Gold Area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AC8AE7D-949C-9A4E-8F51-F3465380D0DD}"/>
              </a:ext>
            </a:extLst>
          </p:cNvPr>
          <p:cNvSpPr/>
          <p:nvPr/>
        </p:nvSpPr>
        <p:spPr>
          <a:xfrm>
            <a:off x="6351133" y="2027463"/>
            <a:ext cx="2394856" cy="1298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HDFS/HIVE</a:t>
            </a:r>
          </a:p>
        </p:txBody>
      </p:sp>
      <p:sp>
        <p:nvSpPr>
          <p:cNvPr id="67" name="Snip Single Corner Rectangle 66">
            <a:extLst>
              <a:ext uri="{FF2B5EF4-FFF2-40B4-BE49-F238E27FC236}">
                <a16:creationId xmlns:a16="http://schemas.microsoft.com/office/drawing/2014/main" id="{E4B31687-658E-574C-8914-0184D75D3864}"/>
              </a:ext>
            </a:extLst>
          </p:cNvPr>
          <p:cNvSpPr/>
          <p:nvPr/>
        </p:nvSpPr>
        <p:spPr>
          <a:xfrm>
            <a:off x="3907637" y="3563524"/>
            <a:ext cx="762000" cy="310247"/>
          </a:xfrm>
          <a:prstGeom prst="snip1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Workflow (json/yaml)</a:t>
            </a:r>
          </a:p>
        </p:txBody>
      </p:sp>
      <p:sp>
        <p:nvSpPr>
          <p:cNvPr id="70" name="Snip Single Corner Rectangle 69">
            <a:extLst>
              <a:ext uri="{FF2B5EF4-FFF2-40B4-BE49-F238E27FC236}">
                <a16:creationId xmlns:a16="http://schemas.microsoft.com/office/drawing/2014/main" id="{5B19C1FA-8756-4B42-8A8E-7103572B860D}"/>
              </a:ext>
            </a:extLst>
          </p:cNvPr>
          <p:cNvSpPr/>
          <p:nvPr/>
        </p:nvSpPr>
        <p:spPr>
          <a:xfrm>
            <a:off x="4722868" y="3574410"/>
            <a:ext cx="762000" cy="310247"/>
          </a:xfrm>
          <a:prstGeom prst="snip1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Validation (hdfs/hive)</a:t>
            </a:r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0FE1437B-F90E-BA45-8601-2EDC6751222A}"/>
              </a:ext>
            </a:extLst>
          </p:cNvPr>
          <p:cNvSpPr txBox="1">
            <a:spLocks/>
          </p:cNvSpPr>
          <p:nvPr/>
        </p:nvSpPr>
        <p:spPr>
          <a:xfrm>
            <a:off x="896713" y="216579"/>
            <a:ext cx="10515600" cy="5928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Architecture</a:t>
            </a:r>
          </a:p>
        </p:txBody>
      </p:sp>
      <p:pic>
        <p:nvPicPr>
          <p:cNvPr id="72" name="Audio 71">
            <a:hlinkClick r:id="" action="ppaction://media"/>
            <a:extLst>
              <a:ext uri="{FF2B5EF4-FFF2-40B4-BE49-F238E27FC236}">
                <a16:creationId xmlns:a16="http://schemas.microsoft.com/office/drawing/2014/main" id="{8CBE003A-10A5-9E4F-94AC-2543170782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60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30"/>
    </mc:Choice>
    <mc:Fallback xmlns="">
      <p:transition spd="slow" advTm="7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F2DC4-6346-5043-A739-E5C39214D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9837"/>
            <a:ext cx="10515600" cy="5486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FA62DB-6558-EE4F-8965-615575F4309E}"/>
              </a:ext>
            </a:extLst>
          </p:cNvPr>
          <p:cNvGrpSpPr/>
          <p:nvPr/>
        </p:nvGrpSpPr>
        <p:grpSpPr>
          <a:xfrm>
            <a:off x="4157665" y="3483862"/>
            <a:ext cx="3529010" cy="2888363"/>
            <a:chOff x="4243389" y="2657475"/>
            <a:chExt cx="3529010" cy="288836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30E9CCE-5593-D041-A510-176A70C343CD}"/>
                </a:ext>
              </a:extLst>
            </p:cNvPr>
            <p:cNvSpPr/>
            <p:nvPr/>
          </p:nvSpPr>
          <p:spPr>
            <a:xfrm>
              <a:off x="4700588" y="2657475"/>
              <a:ext cx="2614612" cy="287178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Ingestion Framework</a:t>
              </a:r>
            </a:p>
          </p:txBody>
        </p:sp>
        <p:sp>
          <p:nvSpPr>
            <p:cNvPr id="12" name="Pentagon 11">
              <a:extLst>
                <a:ext uri="{FF2B5EF4-FFF2-40B4-BE49-F238E27FC236}">
                  <a16:creationId xmlns:a16="http://schemas.microsoft.com/office/drawing/2014/main" id="{BFCFD9CA-BB32-2041-8082-7DCB0B650875}"/>
                </a:ext>
              </a:extLst>
            </p:cNvPr>
            <p:cNvSpPr/>
            <p:nvPr/>
          </p:nvSpPr>
          <p:spPr>
            <a:xfrm>
              <a:off x="4243389" y="2657475"/>
              <a:ext cx="2200278" cy="628650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6BF9E05-E94A-FC4B-AFFB-6F7E59C97A51}"/>
                </a:ext>
              </a:extLst>
            </p:cNvPr>
            <p:cNvSpPr/>
            <p:nvPr/>
          </p:nvSpPr>
          <p:spPr>
            <a:xfrm>
              <a:off x="6007894" y="4914902"/>
              <a:ext cx="1764505" cy="63093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BBEFBD5-A45F-E340-B4C3-AC7BB71AD93B}"/>
              </a:ext>
            </a:extLst>
          </p:cNvPr>
          <p:cNvSpPr/>
          <p:nvPr/>
        </p:nvSpPr>
        <p:spPr>
          <a:xfrm>
            <a:off x="1562101" y="3483862"/>
            <a:ext cx="1724031" cy="62865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HDFS/Stream</a:t>
            </a:r>
          </a:p>
        </p:txBody>
      </p:sp>
      <p:sp>
        <p:nvSpPr>
          <p:cNvPr id="17" name="Snip Single Corner Rectangle 16">
            <a:extLst>
              <a:ext uri="{FF2B5EF4-FFF2-40B4-BE49-F238E27FC236}">
                <a16:creationId xmlns:a16="http://schemas.microsoft.com/office/drawing/2014/main" id="{222B1C4F-C4D5-2349-9301-A8B2868E7489}"/>
              </a:ext>
            </a:extLst>
          </p:cNvPr>
          <p:cNvSpPr/>
          <p:nvPr/>
        </p:nvSpPr>
        <p:spPr>
          <a:xfrm>
            <a:off x="3586162" y="2749200"/>
            <a:ext cx="1400175" cy="577149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Field Column Config</a:t>
            </a:r>
          </a:p>
        </p:txBody>
      </p:sp>
      <p:sp>
        <p:nvSpPr>
          <p:cNvPr id="18" name="Snip Single Corner Rectangle 17">
            <a:extLst>
              <a:ext uri="{FF2B5EF4-FFF2-40B4-BE49-F238E27FC236}">
                <a16:creationId xmlns:a16="http://schemas.microsoft.com/office/drawing/2014/main" id="{8D4C23C2-AE76-0843-979F-2C85ABD14908}"/>
              </a:ext>
            </a:extLst>
          </p:cNvPr>
          <p:cNvSpPr/>
          <p:nvPr/>
        </p:nvSpPr>
        <p:spPr>
          <a:xfrm>
            <a:off x="3600455" y="2041175"/>
            <a:ext cx="1385881" cy="550512"/>
          </a:xfrm>
          <a:prstGeom prst="snip1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Workflow Config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CAB50FA-C9A5-3E4D-97C6-725E9F7A2DEB}"/>
              </a:ext>
            </a:extLst>
          </p:cNvPr>
          <p:cNvSpPr/>
          <p:nvPr/>
        </p:nvSpPr>
        <p:spPr>
          <a:xfrm>
            <a:off x="8436767" y="5741289"/>
            <a:ext cx="1724031" cy="62865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Sink HDFS/Kafka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4474BF7-57C0-D541-8AB2-E97325A84148}"/>
              </a:ext>
            </a:extLst>
          </p:cNvPr>
          <p:cNvSpPr/>
          <p:nvPr/>
        </p:nvSpPr>
        <p:spPr>
          <a:xfrm>
            <a:off x="1562100" y="1269650"/>
            <a:ext cx="3424235" cy="62865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Stage Area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C4C993A-0C5E-A449-ACEC-3425138982BE}"/>
              </a:ext>
            </a:extLst>
          </p:cNvPr>
          <p:cNvSpPr/>
          <p:nvPr/>
        </p:nvSpPr>
        <p:spPr>
          <a:xfrm>
            <a:off x="6567488" y="1269650"/>
            <a:ext cx="3500438" cy="62865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Gold Area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5C0B0CF-B117-AC4C-B86F-EA87471B6AF4}"/>
              </a:ext>
            </a:extLst>
          </p:cNvPr>
          <p:cNvSpPr/>
          <p:nvPr/>
        </p:nvSpPr>
        <p:spPr>
          <a:xfrm>
            <a:off x="8436766" y="4807839"/>
            <a:ext cx="1724031" cy="62865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  <a:p>
            <a:pPr algn="ctr"/>
            <a:r>
              <a:rPr lang="en-US" dirty="0"/>
              <a:t>Rejections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C2FCAA0-2D39-664C-AC84-EF62869B40CC}"/>
              </a:ext>
            </a:extLst>
          </p:cNvPr>
          <p:cNvSpPr/>
          <p:nvPr/>
        </p:nvSpPr>
        <p:spPr>
          <a:xfrm>
            <a:off x="8436765" y="3874389"/>
            <a:ext cx="1724031" cy="62865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Quality</a:t>
            </a:r>
          </a:p>
          <a:p>
            <a:pPr algn="ctr"/>
            <a:r>
              <a:rPr lang="en-US" dirty="0"/>
              <a:t>Summary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DCC3501A-A4BD-C944-972D-A3BB1FCE0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62189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Ingestion Flow</a:t>
            </a:r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B3F48D3C-A1B3-ED45-8A2B-74C3F05E2B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46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29"/>
    </mc:Choice>
    <mc:Fallback xmlns="">
      <p:transition spd="slow" advTm="7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8489-1F45-0742-AD5E-9B9DCD300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62189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Workflow Definition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7AF5A2-E15A-9446-876D-C13A037DD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7314"/>
            <a:ext cx="10515600" cy="534964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500328-EFBF-AF44-B7FF-C9EEC0B25180}"/>
              </a:ext>
            </a:extLst>
          </p:cNvPr>
          <p:cNvSpPr/>
          <p:nvPr/>
        </p:nvSpPr>
        <p:spPr>
          <a:xfrm>
            <a:off x="1741715" y="1534884"/>
            <a:ext cx="3853543" cy="338545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000" dirty="0"/>
              <a:t>---</a:t>
            </a:r>
            <a:br>
              <a:rPr lang="en-US" sz="1000" dirty="0"/>
            </a:br>
            <a:r>
              <a:rPr lang="en-US" sz="1000" b="1" dirty="0"/>
              <a:t>process</a:t>
            </a:r>
            <a:r>
              <a:rPr lang="en-US" sz="1000" dirty="0"/>
              <a:t>: FileFlow</a:t>
            </a:r>
            <a:br>
              <a:rPr lang="en-US" sz="1000" dirty="0"/>
            </a:br>
            <a:r>
              <a:rPr lang="en-US" sz="1000" b="1" dirty="0"/>
              <a:t>mode</a:t>
            </a:r>
            <a:r>
              <a:rPr lang="en-US" sz="1000" dirty="0"/>
              <a:t>: batch</a:t>
            </a:r>
            <a:br>
              <a:rPr lang="en-US" sz="1000" dirty="0"/>
            </a:br>
            <a:r>
              <a:rPr lang="en-US" sz="1000" b="1" dirty="0"/>
              <a:t>steps</a:t>
            </a:r>
            <a:r>
              <a:rPr lang="en-US" sz="1000" dirty="0"/>
              <a:t>:</a:t>
            </a:r>
            <a:br>
              <a:rPr lang="en-US" sz="1000" dirty="0"/>
            </a:br>
            <a:r>
              <a:rPr lang="en-US" sz="1000" dirty="0"/>
              <a:t>  - </a:t>
            </a:r>
            <a:r>
              <a:rPr lang="en-US" sz="1000" b="1" dirty="0"/>
              <a:t>name</a:t>
            </a:r>
            <a:r>
              <a:rPr lang="en-US" sz="1000" dirty="0"/>
              <a:t>: readfile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b="1" dirty="0"/>
              <a:t>model</a:t>
            </a:r>
            <a:r>
              <a:rPr lang="en-US" sz="1000" dirty="0"/>
              <a:t>: source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b="1" dirty="0"/>
              <a:t>format</a:t>
            </a:r>
            <a:r>
              <a:rPr lang="en-US" sz="1000" dirty="0"/>
              <a:t>: csv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b="1" dirty="0"/>
              <a:t>label</a:t>
            </a:r>
            <a:r>
              <a:rPr lang="en-US" sz="1000" dirty="0"/>
              <a:t>: filestream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b="1" dirty="0"/>
              <a:t>options</a:t>
            </a:r>
            <a:r>
              <a:rPr lang="en-US" sz="1000" dirty="0"/>
              <a:t>:</a:t>
            </a:r>
            <a:br>
              <a:rPr lang="en-US" sz="1000" dirty="0"/>
            </a:br>
            <a:r>
              <a:rPr lang="en-US" sz="1000" dirty="0"/>
              <a:t>      </a:t>
            </a:r>
            <a:r>
              <a:rPr lang="en-US" sz="1000" b="1" dirty="0"/>
              <a:t>header</a:t>
            </a:r>
            <a:r>
              <a:rPr lang="en-US" sz="1000" dirty="0"/>
              <a:t>: </a:t>
            </a:r>
            <a:r>
              <a:rPr lang="en-US" sz="1000" b="1" dirty="0"/>
              <a:t>'true'</a:t>
            </a:r>
            <a:br>
              <a:rPr lang="en-US" sz="1000" b="1" dirty="0"/>
            </a:br>
            <a:r>
              <a:rPr lang="en-US" sz="1000" b="1" dirty="0"/>
              <a:t>      path</a:t>
            </a:r>
            <a:r>
              <a:rPr lang="en-US" sz="1000" dirty="0"/>
              <a:t>: input/sales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b="1" dirty="0"/>
              <a:t>attributes</a:t>
            </a:r>
            <a:r>
              <a:rPr lang="en-US" sz="1000" dirty="0"/>
              <a:t>:</a:t>
            </a:r>
            <a:br>
              <a:rPr lang="en-US" sz="1000" dirty="0"/>
            </a:br>
            <a:r>
              <a:rPr lang="en-US" sz="1000" dirty="0"/>
              <a:t>      </a:t>
            </a:r>
            <a:r>
              <a:rPr lang="en-US" sz="1000" b="1" dirty="0"/>
              <a:t>logStatus</a:t>
            </a:r>
            <a:r>
              <a:rPr lang="en-US" sz="1000" dirty="0"/>
              <a:t>: </a:t>
            </a:r>
            <a:r>
              <a:rPr lang="en-US" sz="1000" b="1" dirty="0"/>
              <a:t>'true'</a:t>
            </a:r>
            <a:br>
              <a:rPr lang="en-US" sz="1000" b="1" dirty="0"/>
            </a:br>
            <a:r>
              <a:rPr lang="en-US" sz="1000" b="1" dirty="0"/>
              <a:t>      statusComment</a:t>
            </a:r>
            <a:r>
              <a:rPr lang="en-US" sz="1000" dirty="0"/>
              <a:t>: process started</a:t>
            </a:r>
            <a:br>
              <a:rPr lang="en-US" sz="1000" dirty="0"/>
            </a:br>
            <a:r>
              <a:rPr lang="en-US" sz="1000" dirty="0"/>
              <a:t>      </a:t>
            </a:r>
            <a:r>
              <a:rPr lang="en-US" sz="1000" b="1" dirty="0"/>
              <a:t>statusPath</a:t>
            </a:r>
            <a:r>
              <a:rPr lang="en-US" sz="1000" dirty="0"/>
              <a:t>: output/status</a:t>
            </a:r>
            <a:br>
              <a:rPr lang="en-US" sz="1000" dirty="0"/>
            </a:br>
            <a:r>
              <a:rPr lang="en-US" sz="1000" dirty="0"/>
              <a:t>      </a:t>
            </a:r>
            <a:r>
              <a:rPr lang="en-US" sz="1000" b="1" dirty="0"/>
              <a:t>schemaCommand</a:t>
            </a:r>
            <a:r>
              <a:rPr lang="en-US" sz="1000" dirty="0"/>
              <a:t>: com.drake.schema.DefaultSchemaBuilder</a:t>
            </a:r>
            <a:br>
              <a:rPr lang="en-US" sz="1000" dirty="0"/>
            </a:br>
            <a:r>
              <a:rPr lang="en-US" sz="1000" dirty="0"/>
              <a:t>      </a:t>
            </a:r>
            <a:r>
              <a:rPr lang="en-US" sz="1000" b="1" dirty="0"/>
              <a:t>schemaPath</a:t>
            </a:r>
            <a:r>
              <a:rPr lang="en-US" sz="1000" dirty="0"/>
              <a:t>: schemas/sales.sch</a:t>
            </a:r>
            <a:br>
              <a:rPr lang="en-US" sz="1000" dirty="0"/>
            </a:br>
            <a:r>
              <a:rPr lang="en-US" sz="1000" dirty="0"/>
              <a:t>    </a:t>
            </a:r>
            <a:r>
              <a:rPr lang="en-US" sz="1000" b="1" dirty="0"/>
              <a:t>post</a:t>
            </a:r>
            <a:r>
              <a:rPr lang="en-US" sz="1000" dirty="0"/>
              <a:t>:</a:t>
            </a:r>
            <a:br>
              <a:rPr lang="en-US" sz="1000" dirty="0"/>
            </a:br>
            <a:r>
              <a:rPr lang="en-US" sz="1000" dirty="0"/>
              <a:t>      </a:t>
            </a:r>
            <a:r>
              <a:rPr lang="en-US" sz="1000" b="1" dirty="0"/>
              <a:t>category</a:t>
            </a:r>
            <a:r>
              <a:rPr lang="en-US" sz="1000" dirty="0"/>
              <a:t>: sh</a:t>
            </a:r>
            <a:br>
              <a:rPr lang="en-US" sz="1000" dirty="0"/>
            </a:br>
            <a:r>
              <a:rPr lang="en-US" sz="1000" dirty="0"/>
              <a:t>      </a:t>
            </a:r>
            <a:r>
              <a:rPr lang="en-US" sz="1000" b="1" dirty="0"/>
              <a:t>name</a:t>
            </a:r>
            <a:r>
              <a:rPr lang="en-US" sz="1000" dirty="0"/>
              <a:t>: get_file_info.sh</a:t>
            </a:r>
            <a:br>
              <a:rPr lang="en-US" sz="1000" dirty="0"/>
            </a:br>
            <a:r>
              <a:rPr lang="en-US" sz="1000" dirty="0"/>
              <a:t>      </a:t>
            </a:r>
            <a:r>
              <a:rPr lang="en-US" sz="1000" b="1" dirty="0"/>
              <a:t>path</a:t>
            </a:r>
            <a:r>
              <a:rPr lang="en-US" sz="1000" dirty="0"/>
              <a:t>: scripts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B4B49B-F231-E84B-A402-D9ABE945AE06}"/>
              </a:ext>
            </a:extLst>
          </p:cNvPr>
          <p:cNvSpPr/>
          <p:nvPr/>
        </p:nvSpPr>
        <p:spPr>
          <a:xfrm>
            <a:off x="6498773" y="1545769"/>
            <a:ext cx="4201885" cy="33854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100" dirty="0"/>
              <a:t>- </a:t>
            </a:r>
            <a:r>
              <a:rPr lang="en-US" sz="1100" b="1" dirty="0"/>
              <a:t>name</a:t>
            </a:r>
            <a:r>
              <a:rPr lang="en-US" sz="1100" dirty="0"/>
              <a:t>: transinvalidfile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b="1" dirty="0"/>
              <a:t>model</a:t>
            </a:r>
            <a:r>
              <a:rPr lang="en-US" sz="1100" dirty="0"/>
              <a:t>: transformation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b="1" dirty="0"/>
              <a:t>from</a:t>
            </a:r>
            <a:r>
              <a:rPr lang="en-US" sz="1100" dirty="0"/>
              <a:t>: filestream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b="1" dirty="0"/>
              <a:t>command</a:t>
            </a:r>
            <a:r>
              <a:rPr lang="en-US" sz="1100" dirty="0"/>
              <a:t>: com.drake.editor.InValidConfigBuilder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b="1" dirty="0"/>
              <a:t>label</a:t>
            </a:r>
            <a:r>
              <a:rPr lang="en-US" sz="1100" dirty="0"/>
              <a:t>: invalidstream</a:t>
            </a:r>
            <a:br>
              <a:rPr lang="en-US" sz="1100" dirty="0"/>
            </a:br>
            <a:r>
              <a:rPr lang="en-US" sz="1100" dirty="0"/>
              <a:t>  - </a:t>
            </a:r>
            <a:r>
              <a:rPr lang="en-US" sz="1100" b="1" dirty="0"/>
              <a:t>name</a:t>
            </a:r>
            <a:r>
              <a:rPr lang="en-US" sz="1100" dirty="0"/>
              <a:t>: sinkinvalidfile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b="1" dirty="0"/>
              <a:t>model</a:t>
            </a:r>
            <a:r>
              <a:rPr lang="en-US" sz="1100" dirty="0"/>
              <a:t>: sink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b="1" dirty="0"/>
              <a:t>from</a:t>
            </a:r>
            <a:r>
              <a:rPr lang="en-US" sz="1100" dirty="0"/>
              <a:t>: invalidstream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b="1" dirty="0"/>
              <a:t>format</a:t>
            </a:r>
            <a:r>
              <a:rPr lang="en-US" sz="1100" dirty="0"/>
              <a:t>: csv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b="1" dirty="0"/>
              <a:t>options</a:t>
            </a:r>
            <a:r>
              <a:rPr lang="en-US" sz="1100" dirty="0"/>
              <a:t>:</a:t>
            </a:r>
            <a:br>
              <a:rPr lang="en-US" sz="1100" dirty="0"/>
            </a:br>
            <a:r>
              <a:rPr lang="en-US" sz="1100" dirty="0"/>
              <a:t>      </a:t>
            </a:r>
            <a:r>
              <a:rPr lang="en-US" sz="1100" b="1" dirty="0"/>
              <a:t>path</a:t>
            </a:r>
            <a:r>
              <a:rPr lang="en-US" sz="1100" dirty="0"/>
              <a:t>: output/salesinvalid</a:t>
            </a:r>
            <a:br>
              <a:rPr lang="en-US" sz="1100" dirty="0"/>
            </a:br>
            <a:r>
              <a:rPr lang="en-US" sz="1100" dirty="0"/>
              <a:t>      </a:t>
            </a:r>
            <a:r>
              <a:rPr lang="en-US" sz="1100" b="1" dirty="0"/>
              <a:t>checkpointLocation</a:t>
            </a:r>
            <a:r>
              <a:rPr lang="en-US" sz="1100" dirty="0"/>
              <a:t>: output/cpinvalid</a:t>
            </a:r>
            <a:br>
              <a:rPr lang="en-US" sz="1100" dirty="0"/>
            </a:br>
            <a:r>
              <a:rPr lang="en-US" sz="1100" dirty="0"/>
              <a:t>    </a:t>
            </a:r>
            <a:r>
              <a:rPr lang="en-US" sz="1100" b="1" dirty="0"/>
              <a:t>attributes</a:t>
            </a:r>
            <a:r>
              <a:rPr lang="en-US" sz="1100" dirty="0"/>
              <a:t>:</a:t>
            </a:r>
            <a:br>
              <a:rPr lang="en-US" sz="1100" dirty="0"/>
            </a:br>
            <a:r>
              <a:rPr lang="en-US" sz="1100" dirty="0"/>
              <a:t>      </a:t>
            </a:r>
            <a:r>
              <a:rPr lang="en-US" sz="1100" b="1" dirty="0"/>
              <a:t>trigger</a:t>
            </a:r>
            <a:r>
              <a:rPr lang="en-US" sz="1100" dirty="0"/>
              <a:t>: 10 seconds</a:t>
            </a:r>
            <a:br>
              <a:rPr lang="en-US" sz="1100" dirty="0"/>
            </a:br>
            <a:endParaRPr lang="en-US" sz="11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94BFC7D-C23D-C142-A825-1C09CAFAD5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02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3"/>
    </mc:Choice>
    <mc:Fallback xmlns="">
      <p:transition spd="slow" advTm="1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8489-1F45-0742-AD5E-9B9DCD300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62189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Workflow Definition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7AF5A2-E15A-9446-876D-C13A037DD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27314"/>
            <a:ext cx="10515600" cy="534964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18A678-350D-6A4F-BA88-62605BBE3F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789" y="827314"/>
            <a:ext cx="11229974" cy="588781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1D3B066-83F9-3C4E-AD86-FA8B61D842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82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8"/>
    </mc:Choice>
    <mc:Fallback xmlns="">
      <p:transition spd="slow" advTm="41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8489-1F45-0742-AD5E-9B9DCD300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Data Quality Configuration – Data Columns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0F6F6C7-CF02-A448-903F-6FC82C3EC8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2460670"/>
              </p:ext>
            </p:extLst>
          </p:nvPr>
        </p:nvGraphicFramePr>
        <p:xfrm>
          <a:off x="838200" y="1825625"/>
          <a:ext cx="10515600" cy="2057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6288">
                  <a:extLst>
                    <a:ext uri="{9D8B030D-6E8A-4147-A177-3AD203B41FA5}">
                      <a16:colId xmlns:a16="http://schemas.microsoft.com/office/drawing/2014/main" val="3575454333"/>
                    </a:ext>
                  </a:extLst>
                </a:gridCol>
                <a:gridCol w="1100137">
                  <a:extLst>
                    <a:ext uri="{9D8B030D-6E8A-4147-A177-3AD203B41FA5}">
                      <a16:colId xmlns:a16="http://schemas.microsoft.com/office/drawing/2014/main" val="1645819036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791913297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3607433503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1715789240"/>
                    </a:ext>
                  </a:extLst>
                </a:gridCol>
                <a:gridCol w="528638">
                  <a:extLst>
                    <a:ext uri="{9D8B030D-6E8A-4147-A177-3AD203B41FA5}">
                      <a16:colId xmlns:a16="http://schemas.microsoft.com/office/drawing/2014/main" val="1566137994"/>
                    </a:ext>
                  </a:extLst>
                </a:gridCol>
                <a:gridCol w="614362">
                  <a:extLst>
                    <a:ext uri="{9D8B030D-6E8A-4147-A177-3AD203B41FA5}">
                      <a16:colId xmlns:a16="http://schemas.microsoft.com/office/drawing/2014/main" val="1554675407"/>
                    </a:ext>
                  </a:extLst>
                </a:gridCol>
                <a:gridCol w="514350">
                  <a:extLst>
                    <a:ext uri="{9D8B030D-6E8A-4147-A177-3AD203B41FA5}">
                      <a16:colId xmlns:a16="http://schemas.microsoft.com/office/drawing/2014/main" val="2999246348"/>
                    </a:ext>
                  </a:extLst>
                </a:gridCol>
                <a:gridCol w="585788">
                  <a:extLst>
                    <a:ext uri="{9D8B030D-6E8A-4147-A177-3AD203B41FA5}">
                      <a16:colId xmlns:a16="http://schemas.microsoft.com/office/drawing/2014/main" val="2418266245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471709410"/>
                    </a:ext>
                  </a:extLst>
                </a:gridCol>
                <a:gridCol w="557212">
                  <a:extLst>
                    <a:ext uri="{9D8B030D-6E8A-4147-A177-3AD203B41FA5}">
                      <a16:colId xmlns:a16="http://schemas.microsoft.com/office/drawing/2014/main" val="2720631085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1123078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db_name</a:t>
                      </a:r>
                      <a:endParaRPr lang="en-US" sz="11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table_name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col_name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data_type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data_type_check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null_check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empty_check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dup_check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range_check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range_check_values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const_check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const_check_values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088205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default</a:t>
                      </a:r>
                      <a:endParaRPr lang="en-US" sz="110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sales_stg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transactionId</a:t>
                      </a:r>
                      <a:endParaRPr lang="en-US" sz="11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Long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100">
                          <a:effectLst/>
                          <a:latin typeface="Helvetica" pitchFamily="2" charset="0"/>
                        </a:rPr>
                      </a:br>
                      <a:endParaRPr lang="en-US" sz="11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100">
                          <a:effectLst/>
                          <a:latin typeface="Helvetica" pitchFamily="2" charset="0"/>
                        </a:rPr>
                      </a:br>
                      <a:endParaRPr lang="en-US" sz="11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1532511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default</a:t>
                      </a:r>
                      <a:endParaRPr lang="en-US" sz="110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sales_stg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customerId</a:t>
                      </a:r>
                      <a:endParaRPr lang="en-US" sz="11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Long</a:t>
                      </a:r>
                      <a:endParaRPr lang="en-US" sz="11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100">
                          <a:effectLst/>
                          <a:latin typeface="Helvetica" pitchFamily="2" charset="0"/>
                        </a:rPr>
                      </a:br>
                      <a:endParaRPr lang="en-US" sz="11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100">
                          <a:effectLst/>
                          <a:latin typeface="Helvetica" pitchFamily="2" charset="0"/>
                        </a:rPr>
                      </a:br>
                      <a:endParaRPr lang="en-US" sz="11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909166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default</a:t>
                      </a:r>
                      <a:endParaRPr lang="en-US" sz="110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sales_stg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itemId</a:t>
                      </a:r>
                      <a:endParaRPr lang="en-US" sz="11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Long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100">
                          <a:effectLst/>
                          <a:latin typeface="Helvetica" pitchFamily="2" charset="0"/>
                        </a:rPr>
                      </a:br>
                      <a:endParaRPr lang="en-US" sz="11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100">
                          <a:effectLst/>
                          <a:latin typeface="Helvetica" pitchFamily="2" charset="0"/>
                        </a:rPr>
                      </a:br>
                      <a:endParaRPr lang="en-US" sz="11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1554992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default</a:t>
                      </a:r>
                      <a:endParaRPr lang="en-US" sz="110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sales_stg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amountPaid</a:t>
                      </a:r>
                      <a:endParaRPr lang="en-US" sz="110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Double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100">
                          <a:effectLst/>
                          <a:latin typeface="Helvetica" pitchFamily="2" charset="0"/>
                        </a:rPr>
                      </a:br>
                      <a:endParaRPr lang="en-US" sz="110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10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br>
                        <a:rPr lang="en-US" sz="1100" dirty="0">
                          <a:effectLst/>
                          <a:latin typeface="Helvetica" pitchFamily="2" charset="0"/>
                        </a:rPr>
                      </a:br>
                      <a:endParaRPr lang="en-US" sz="1100" dirty="0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00654004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33360D8-5E80-7B47-8B93-3A92B9F511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47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5"/>
    </mc:Choice>
    <mc:Fallback xmlns="">
      <p:transition spd="slow" advTm="3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C8489-1F45-0742-AD5E-9B9DCD300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5000"/>
          </a:xfrm>
        </p:spPr>
        <p:txBody>
          <a:bodyPr>
            <a:normAutofit/>
          </a:bodyPr>
          <a:lstStyle/>
          <a:p>
            <a:r>
              <a:rPr lang="en-US" sz="3200" dirty="0"/>
              <a:t>Data Quality Summary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69A80D-1E17-314B-9ABE-08C05ADB1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118" y="3071812"/>
            <a:ext cx="10291763" cy="3273425"/>
          </a:xfrm>
          <a:prstGeom prst="rect">
            <a:avLst/>
          </a:prstGeom>
        </p:spPr>
      </p:pic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7AAF56ED-D3EF-B14A-B069-EB5F78FF08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3309295"/>
              </p:ext>
            </p:extLst>
          </p:nvPr>
        </p:nvGraphicFramePr>
        <p:xfrm>
          <a:off x="1802605" y="1000126"/>
          <a:ext cx="836294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4310">
                  <a:extLst>
                    <a:ext uri="{9D8B030D-6E8A-4147-A177-3AD203B41FA5}">
                      <a16:colId xmlns:a16="http://schemas.microsoft.com/office/drawing/2014/main" val="1574522534"/>
                    </a:ext>
                  </a:extLst>
                </a:gridCol>
                <a:gridCol w="960009">
                  <a:extLst>
                    <a:ext uri="{9D8B030D-6E8A-4147-A177-3AD203B41FA5}">
                      <a16:colId xmlns:a16="http://schemas.microsoft.com/office/drawing/2014/main" val="786917713"/>
                    </a:ext>
                  </a:extLst>
                </a:gridCol>
                <a:gridCol w="1008916">
                  <a:extLst>
                    <a:ext uri="{9D8B030D-6E8A-4147-A177-3AD203B41FA5}">
                      <a16:colId xmlns:a16="http://schemas.microsoft.com/office/drawing/2014/main" val="682623919"/>
                    </a:ext>
                  </a:extLst>
                </a:gridCol>
                <a:gridCol w="1731639">
                  <a:extLst>
                    <a:ext uri="{9D8B030D-6E8A-4147-A177-3AD203B41FA5}">
                      <a16:colId xmlns:a16="http://schemas.microsoft.com/office/drawing/2014/main" val="2941926229"/>
                    </a:ext>
                  </a:extLst>
                </a:gridCol>
                <a:gridCol w="1282427">
                  <a:extLst>
                    <a:ext uri="{9D8B030D-6E8A-4147-A177-3AD203B41FA5}">
                      <a16:colId xmlns:a16="http://schemas.microsoft.com/office/drawing/2014/main" val="1707038280"/>
                    </a:ext>
                  </a:extLst>
                </a:gridCol>
                <a:gridCol w="1123030">
                  <a:extLst>
                    <a:ext uri="{9D8B030D-6E8A-4147-A177-3AD203B41FA5}">
                      <a16:colId xmlns:a16="http://schemas.microsoft.com/office/drawing/2014/main" val="2395680598"/>
                    </a:ext>
                  </a:extLst>
                </a:gridCol>
                <a:gridCol w="1472618">
                  <a:extLst>
                    <a:ext uri="{9D8B030D-6E8A-4147-A177-3AD203B41FA5}">
                      <a16:colId xmlns:a16="http://schemas.microsoft.com/office/drawing/2014/main" val="21233079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db_name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table_name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col_name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sum_data_type_check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sum_null_check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sum_dup_chk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sum_empty_check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729250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default</a:t>
                      </a:r>
                      <a:endParaRPr lang="en-US" sz="105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sales_stg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transactionId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904110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default</a:t>
                      </a:r>
                      <a:endParaRPr lang="en-US" sz="105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sales_stg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customerId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12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3943355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default</a:t>
                      </a:r>
                      <a:endParaRPr lang="en-US" sz="105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sales_stg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itemId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13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637595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b="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default</a:t>
                      </a:r>
                      <a:endParaRPr lang="en-US" sz="1050" b="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sales_stg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amountPaid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10</a:t>
                      </a:r>
                      <a:endParaRPr lang="en-US" sz="1050">
                        <a:effectLst/>
                      </a:endParaRPr>
                    </a:p>
                  </a:txBody>
                  <a:tcPr marL="38100" marR="38100" marT="38100" marB="38100"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0</a:t>
                      </a:r>
                      <a:endParaRPr lang="en-US" sz="1050" dirty="0">
                        <a:effectLst/>
                      </a:endParaRPr>
                    </a:p>
                  </a:txBody>
                  <a:tcPr marL="38100" marR="38100" marT="38100" marB="38100"/>
                </a:tc>
                <a:extLst>
                  <a:ext uri="{0D108BD9-81ED-4DB2-BD59-A6C34878D82A}">
                    <a16:rowId xmlns:a16="http://schemas.microsoft.com/office/drawing/2014/main" val="2562067750"/>
                  </a:ext>
                </a:extLst>
              </a:tr>
            </a:tbl>
          </a:graphicData>
        </a:graphic>
      </p:graphicFrame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D417431-5F98-A94F-92FC-955E39F022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3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35"/>
    </mc:Choice>
    <mc:Fallback xmlns="">
      <p:transition spd="slow" advTm="4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7946</TotalTime>
  <Words>752</Words>
  <Application>Microsoft Macintosh PowerPoint</Application>
  <PresentationFormat>Widescreen</PresentationFormat>
  <Paragraphs>525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Neue</vt:lpstr>
      <vt:lpstr>Office Theme</vt:lpstr>
      <vt:lpstr>Ingestion Spark Framework</vt:lpstr>
      <vt:lpstr>Features</vt:lpstr>
      <vt:lpstr>PowerPoint Presentation</vt:lpstr>
      <vt:lpstr>PowerPoint Presentation</vt:lpstr>
      <vt:lpstr>Ingestion Flow</vt:lpstr>
      <vt:lpstr>Workflow Definition</vt:lpstr>
      <vt:lpstr>Workflow Definition</vt:lpstr>
      <vt:lpstr>Data Quality Configuration – Data Columns</vt:lpstr>
      <vt:lpstr>Data Quality Summary</vt:lpstr>
      <vt:lpstr>Invalid Rejection Records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 n</dc:creator>
  <cp:lastModifiedBy>n n</cp:lastModifiedBy>
  <cp:revision>46</cp:revision>
  <dcterms:created xsi:type="dcterms:W3CDTF">2019-01-04T16:34:57Z</dcterms:created>
  <dcterms:modified xsi:type="dcterms:W3CDTF">2019-10-03T02:18:19Z</dcterms:modified>
</cp:coreProperties>
</file>

<file path=docProps/thumbnail.jpeg>
</file>